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3"/>
  </p:notesMasterIdLst>
  <p:sldIdLst>
    <p:sldId id="256" r:id="rId8"/>
    <p:sldId id="271" r:id="rId9"/>
    <p:sldId id="336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3" r:id="rId24"/>
    <p:sldId id="362" r:id="rId25"/>
    <p:sldId id="364" r:id="rId26"/>
    <p:sldId id="365" r:id="rId27"/>
    <p:sldId id="366" r:id="rId28"/>
    <p:sldId id="367" r:id="rId29"/>
    <p:sldId id="368" r:id="rId30"/>
    <p:sldId id="369" r:id="rId31"/>
    <p:sldId id="305" r:id="rId32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6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B91121"/>
    <a:srgbClr val="FAFAFA"/>
    <a:srgbClr val="F7F7F7"/>
    <a:srgbClr val="EEF6F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95628" autoAdjust="0"/>
  </p:normalViewPr>
  <p:slideViewPr>
    <p:cSldViewPr>
      <p:cViewPr varScale="1">
        <p:scale>
          <a:sx n="102" d="100"/>
          <a:sy n="102" d="100"/>
        </p:scale>
        <p:origin x="108" y="4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Using HTML5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and CSS3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Box_Model/Introduction_to_the_CSS_box_mode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w3schools.com/css/css3_mediaqueries.asp" TargetMode="External"/><Relationship Id="rId4" Type="http://schemas.openxmlformats.org/officeDocument/2006/relationships/hyperlink" Target="https://www.w3schools.com/css/css_boxmodel.as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Box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7244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Borders, Padding, and Margins</a:t>
            </a:r>
          </a:p>
          <a:p>
            <a:pPr>
              <a:buFont typeface="Arial" charset="0"/>
              <a:buChar char="•"/>
            </a:pPr>
            <a:r>
              <a:rPr lang="en-US" dirty="0"/>
              <a:t>Background Images</a:t>
            </a:r>
          </a:p>
          <a:p>
            <a:pPr>
              <a:buFont typeface="Arial" charset="0"/>
              <a:buChar char="•"/>
            </a:pPr>
            <a:r>
              <a:rPr lang="en-US" dirty="0"/>
              <a:t>Multiple Stylesheets</a:t>
            </a:r>
          </a:p>
          <a:p>
            <a:pPr>
              <a:buFont typeface="Arial" charset="0"/>
              <a:buChar char="•"/>
            </a:pPr>
            <a:r>
              <a:rPr lang="en-US" dirty="0"/>
              <a:t>Media Queries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23291"/>
            <a:ext cx="4200765" cy="28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3505200" cy="609600"/>
          </a:xfrm>
        </p:spPr>
        <p:txBody>
          <a:bodyPr/>
          <a:lstStyle/>
          <a:p>
            <a:r>
              <a:rPr lang="en-US" dirty="0"/>
              <a:t>Spacing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46928"/>
            <a:ext cx="3687924" cy="48060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81000" y="895350"/>
            <a:ext cx="4572000" cy="26443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.guarantee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border-style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#e5b5b5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margin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30px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2667000" y="1924050"/>
            <a:ext cx="3114675" cy="6572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2667000" y="2443874"/>
            <a:ext cx="2819400" cy="1374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2752725" y="2771775"/>
            <a:ext cx="2905125" cy="1029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754474" y="2874766"/>
            <a:ext cx="3103401" cy="589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66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495800" cy="609600"/>
          </a:xfrm>
        </p:spPr>
        <p:txBody>
          <a:bodyPr/>
          <a:lstStyle/>
          <a:p>
            <a:r>
              <a:rPr lang="en-US" dirty="0"/>
              <a:t>Font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8828"/>
            <a:ext cx="3687924" cy="480607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28600" y="910245"/>
            <a:ext cx="4800600" cy="3932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.guarantee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border-style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#e5b5b5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margin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30px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line-height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1.9em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font-style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italic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font-family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Georgia, serif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#444444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2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1167"/>
            <a:ext cx="1333333" cy="13714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8700" y="1123950"/>
            <a:ext cx="147066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guarantee.png</a:t>
            </a:r>
          </a:p>
        </p:txBody>
      </p:sp>
      <p:pic>
        <p:nvPicPr>
          <p:cNvPr id="10" name="Picture 2" descr="Image result for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37" y="1181100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29000" y="984794"/>
            <a:ext cx="143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Transparent</a:t>
            </a:r>
          </a:p>
        </p:txBody>
      </p:sp>
      <p:cxnSp>
        <p:nvCxnSpPr>
          <p:cNvPr id="12" name="Straight Arrow Connector 11"/>
          <p:cNvCxnSpPr>
            <a:cxnSpLocks/>
            <a:stCxn id="11" idx="1"/>
          </p:cNvCxnSpPr>
          <p:nvPr/>
        </p:nvCxnSpPr>
        <p:spPr>
          <a:xfrm flipH="1">
            <a:off x="2133600" y="1169460"/>
            <a:ext cx="1295400" cy="13260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7275" y="3092814"/>
            <a:ext cx="143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140 x 144 </a:t>
            </a:r>
            <a:r>
              <a:rPr lang="en-US" dirty="0" err="1">
                <a:solidFill>
                  <a:srgbClr val="C00000"/>
                </a:solidFill>
              </a:rPr>
              <a:t>px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354126"/>
            <a:ext cx="1981200" cy="295421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20396" y="1965872"/>
            <a:ext cx="1256679" cy="2534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724400" cy="609600"/>
          </a:xfrm>
        </p:spPr>
        <p:txBody>
          <a:bodyPr/>
          <a:lstStyle/>
          <a:p>
            <a:r>
              <a:rPr lang="en-US" dirty="0"/>
              <a:t>Background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21241"/>
            <a:ext cx="3678399" cy="479365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28600" y="910245"/>
            <a:ext cx="4800600" cy="2348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.guarantee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...</a:t>
            </a:r>
          </a:p>
          <a:p>
            <a:pPr>
              <a:lnSpc>
                <a:spcPct val="107000"/>
              </a:lnSpc>
            </a:pPr>
            <a:endParaRPr lang="en-US" dirty="0">
              <a:solidFill>
                <a:srgbClr val="7F00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(images/guarantee.png)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dirty="0">
              <a:solidFill>
                <a:srgbClr val="7F00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4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724400" cy="609600"/>
          </a:xfrm>
        </p:spPr>
        <p:txBody>
          <a:bodyPr/>
          <a:lstStyle/>
          <a:p>
            <a:r>
              <a:rPr lang="en-US" dirty="0"/>
              <a:t>Background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6700" y="895350"/>
            <a:ext cx="4800600" cy="284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.guarantee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...</a:t>
            </a:r>
          </a:p>
          <a:p>
            <a:pPr>
              <a:lnSpc>
                <a:spcPct val="107000"/>
              </a:lnSpc>
            </a:pPr>
            <a:endParaRPr lang="en-US" dirty="0">
              <a:solidFill>
                <a:srgbClr val="7F00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(images/guarantee.png)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background-repeat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no-repeat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background-position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7F007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28487"/>
            <a:ext cx="3680149" cy="479593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066800" y="3338689"/>
            <a:ext cx="21336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background-repeat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repeat</a:t>
            </a: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no-repeat</a:t>
            </a: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repeat-x</a:t>
            </a: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repeat-y</a:t>
            </a: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inherit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3768" y="1050413"/>
            <a:ext cx="143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More Later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124200" y="1419745"/>
            <a:ext cx="914400" cy="13806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80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Spacing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5" y="900113"/>
            <a:ext cx="3955791" cy="357187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28600" y="747026"/>
            <a:ext cx="4724400" cy="4192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.guarantee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border-style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border-width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#e5b5b5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margin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30px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margin-right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padding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padding-left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line-height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1.9em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font-style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italic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font-family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Georgia,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Times,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#444444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background-image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(images/guarantee.png)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background-repeat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no-repeat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background-position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153" y="2157972"/>
            <a:ext cx="2201734" cy="2534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8676" y="2589659"/>
            <a:ext cx="2201734" cy="2534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61774"/>
            <a:ext cx="5791200" cy="4575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Spacing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86795"/>
            <a:ext cx="4724400" cy="412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30px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margin-left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margin-right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margin-top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margin-bottom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padding-left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padding-right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padding-top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padding-bottom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80px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13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419600" cy="609600"/>
          </a:xfrm>
        </p:spPr>
        <p:txBody>
          <a:bodyPr/>
          <a:lstStyle/>
          <a:p>
            <a:r>
              <a:rPr lang="en-US" dirty="0"/>
              <a:t>Borders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25" y="117509"/>
            <a:ext cx="4076381" cy="48069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838200" y="806557"/>
            <a:ext cx="3581400" cy="406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border-style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0161"/>
            <a:ext cx="3167469" cy="329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3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Borders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1352550"/>
            <a:ext cx="3581400" cy="3137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border-color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border-width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border-width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border-width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border-width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medium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6775" y="1000125"/>
            <a:ext cx="4114800" cy="3239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border-top-color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border-top-width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border-top-style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-top-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-bottom-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-left-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-right-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7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600" y="1047750"/>
            <a:ext cx="1981200" cy="14478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609600" y="1047750"/>
            <a:ext cx="1981200" cy="1447800"/>
          </a:xfrm>
          <a:prstGeom prst="roundRect">
            <a:avLst>
              <a:gd name="adj" fmla="val 285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57550" y="965744"/>
            <a:ext cx="143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Radius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2514600" y="1150410"/>
            <a:ext cx="7620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71800" y="1962150"/>
            <a:ext cx="5095875" cy="2397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border-radius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15px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border-top-left-radius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3em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border-top-right-radius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0px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border-bottom-left-radius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0px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border-bottom-right-radius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0px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161430"/>
            <a:ext cx="4800600" cy="3657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https://developer.mozilla.org/en-US/docs/Web/CSS/CSS_Box_Model/Introduction_to_the_CSS_box_model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https://www.w3schools.com/css/css_boxmodel.asp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https://www.w3schools.com/css/css3_mediaqueries.asp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461" y="2114550"/>
            <a:ext cx="317813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Rusty Ruler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22891"/>
            <a:ext cx="5562600" cy="4011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.guarantee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border-style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dashed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border-width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#e5b5b5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margin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30px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margin-right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padding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padding-left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line-height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1.9em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font-style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italic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font-family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Georgia,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Times,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#444444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background-image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(images/guarantee.png)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background-repeat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no-repeat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background-position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970" y="781199"/>
            <a:ext cx="3617460" cy="375255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09600" y="971550"/>
            <a:ext cx="2276475" cy="4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2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“id”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42950"/>
            <a:ext cx="6096000" cy="1295400"/>
          </a:xfrm>
        </p:spPr>
        <p:txBody>
          <a:bodyPr/>
          <a:lstStyle/>
          <a:p>
            <a:r>
              <a:rPr lang="en-US" dirty="0"/>
              <a:t>Use “class” to match many elements at once</a:t>
            </a:r>
          </a:p>
          <a:p>
            <a:r>
              <a:rPr lang="en-US" dirty="0"/>
              <a:t>Use “id” to match one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065457"/>
            <a:ext cx="3657600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&lt;p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"guarantee"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Our guarantee: at The Ruler ...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 the most ridiculous request.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&lt;/p&gt;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739366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index.html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0" y="1604433"/>
            <a:ext cx="35814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#guarantee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border-style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border-width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#e5b5b5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1278342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rusty.css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410200" y="3164561"/>
            <a:ext cx="2266950" cy="170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.guarantee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li.guarantee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</a:t>
            </a:r>
          </a:p>
          <a:p>
            <a:pPr>
              <a:lnSpc>
                <a:spcPct val="107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#guarantee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li#guarantee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1214" y="2881534"/>
            <a:ext cx="2510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Matches all elements with “class guarantee”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4419600" y="3204181"/>
            <a:ext cx="1019175" cy="177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3505200" y="3805129"/>
            <a:ext cx="1933574" cy="387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13509" y="3549215"/>
            <a:ext cx="2510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Matches all &lt;li&gt; with “class guarantee”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5584" y="4274655"/>
            <a:ext cx="2510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Matches THE element with “id guarantee”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4824412" y="4333875"/>
            <a:ext cx="623888" cy="346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27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10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Stylesheets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352550"/>
            <a:ext cx="5943600" cy="2331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Rusty Ruler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"text/</a:t>
            </a:r>
            <a:r>
              <a:rPr lang="en-US" sz="10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css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"stylesheet"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"bootstrap.min.css"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"text/</a:t>
            </a:r>
            <a:r>
              <a:rPr lang="en-US" sz="10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css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"stylesheet"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"school.css"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"text/</a:t>
            </a:r>
            <a:r>
              <a:rPr lang="en-US" sz="10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css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"stylesheet"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"rusty.css"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link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"https://fonts.googleapis.com/</a:t>
            </a:r>
            <a:r>
              <a:rPr lang="en-US" sz="10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css?family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Diplomata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"stylesheet"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971550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index.html</a:t>
            </a:r>
          </a:p>
        </p:txBody>
      </p:sp>
      <p:pic>
        <p:nvPicPr>
          <p:cNvPr id="7" name="Picture 2" descr="Image result for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37" y="1028700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50845" y="3842969"/>
            <a:ext cx="4724400" cy="929482"/>
          </a:xfrm>
        </p:spPr>
        <p:txBody>
          <a:bodyPr/>
          <a:lstStyle/>
          <a:p>
            <a:r>
              <a:rPr lang="en-US" dirty="0"/>
              <a:t>Order DOES Matter</a:t>
            </a:r>
          </a:p>
          <a:p>
            <a:r>
              <a:rPr lang="en-US" dirty="0"/>
              <a:t>Later sheets override previous ones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6014" y="983218"/>
            <a:ext cx="224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Bootstrap basic style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4724400" y="1186729"/>
            <a:ext cx="1447800" cy="8516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28821" y="1445878"/>
            <a:ext cx="2242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the school’s official look and feel</a:t>
            </a:r>
          </a:p>
        </p:txBody>
      </p:sp>
      <p:cxnSp>
        <p:nvCxnSpPr>
          <p:cNvPr id="13" name="Straight Arrow Connector 12"/>
          <p:cNvCxnSpPr>
            <a:cxnSpLocks/>
            <a:stCxn id="12" idx="1"/>
          </p:cNvCxnSpPr>
          <p:nvPr/>
        </p:nvCxnSpPr>
        <p:spPr>
          <a:xfrm flipH="1">
            <a:off x="4800601" y="1769044"/>
            <a:ext cx="1428220" cy="7454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28821" y="2141755"/>
            <a:ext cx="224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Our store’s specifics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4787794" y="2361515"/>
            <a:ext cx="1384406" cy="4998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58000" y="375782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 Google Font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 flipV="1">
            <a:off x="3810000" y="3315605"/>
            <a:ext cx="2971800" cy="6277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3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</p:spPr>
        <p:txBody>
          <a:bodyPr/>
          <a:lstStyle/>
          <a:p>
            <a:r>
              <a:rPr lang="en-US" dirty="0"/>
              <a:t>Media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97" y="819150"/>
            <a:ext cx="4332139" cy="275681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497" y="810607"/>
            <a:ext cx="2909778" cy="276535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502738" y="1211975"/>
            <a:ext cx="908769" cy="3113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67499" y="1186780"/>
            <a:ext cx="908769" cy="3113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895600" y="3719821"/>
            <a:ext cx="4038600" cy="1295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Smartphone: 480 by 640</a:t>
            </a:r>
          </a:p>
          <a:p>
            <a:r>
              <a:rPr lang="en-US" dirty="0"/>
              <a:t>Tablet: 1024 by 768</a:t>
            </a:r>
          </a:p>
          <a:p>
            <a:r>
              <a:rPr lang="en-US" dirty="0"/>
              <a:t>Desktop PC: 1280 by 960</a:t>
            </a:r>
          </a:p>
          <a:p>
            <a:r>
              <a:rPr lang="en-US" dirty="0"/>
              <a:t>Internet TV: 2650 by 1600</a:t>
            </a:r>
          </a:p>
        </p:txBody>
      </p:sp>
    </p:spTree>
    <p:extLst>
      <p:ext uri="{BB962C8B-B14F-4D97-AF65-F5344CB8AC3E}">
        <p14:creationId xmlns:p14="http://schemas.microsoft.com/office/powerpoint/2010/main" val="211428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029200" cy="609600"/>
          </a:xfrm>
        </p:spPr>
        <p:txBody>
          <a:bodyPr/>
          <a:lstStyle/>
          <a:p>
            <a:r>
              <a:rPr lang="en-US" dirty="0"/>
              <a:t>Media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82005"/>
            <a:ext cx="3962400" cy="406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@media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screen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and (min-width: 980px) </a:t>
            </a:r>
            <a:r>
              <a:rPr lang="en-US" sz="1000" dirty="0">
                <a:solidFill>
                  <a:srgbClr val="3F5FB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Desktop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#guarantee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margin-right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250px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@media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screen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and (max-width: 979px) </a:t>
            </a:r>
            <a:r>
              <a:rPr lang="en-US" sz="1000" dirty="0">
                <a:solidFill>
                  <a:srgbClr val="3F5FB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Tablet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#guarantee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margin-right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30px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h1,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#guarantee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1" y="209550"/>
            <a:ext cx="2676628" cy="212778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725" y="2555374"/>
            <a:ext cx="2463466" cy="21277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800601" y="129676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988 x 702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1" y="33626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909 x 702</a:t>
            </a:r>
          </a:p>
        </p:txBody>
      </p:sp>
      <p:cxnSp>
        <p:nvCxnSpPr>
          <p:cNvPr id="11" name="Straight Arrow Connector 10"/>
          <p:cNvCxnSpPr>
            <a:cxnSpLocks/>
            <a:endCxn id="9" idx="1"/>
          </p:cNvCxnSpPr>
          <p:nvPr/>
        </p:nvCxnSpPr>
        <p:spPr>
          <a:xfrm>
            <a:off x="2895600" y="971550"/>
            <a:ext cx="1905001" cy="5098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endCxn id="10" idx="1"/>
          </p:cNvCxnSpPr>
          <p:nvPr/>
        </p:nvCxnSpPr>
        <p:spPr>
          <a:xfrm>
            <a:off x="2895599" y="2397232"/>
            <a:ext cx="1905002" cy="11500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62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1123950"/>
            <a:ext cx="51054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Try the example from this lesson.</a:t>
            </a:r>
          </a:p>
          <a:p>
            <a:r>
              <a:rPr lang="en-US" dirty="0"/>
              <a:t>Change the shield to a blue ribbon.</a:t>
            </a:r>
          </a:p>
          <a:p>
            <a:r>
              <a:rPr lang="en-US" dirty="0"/>
              <a:t>Experiment with the border properties – especially the radius properties.</a:t>
            </a:r>
          </a:p>
          <a:p>
            <a:r>
              <a:rPr lang="en-US" dirty="0"/>
              <a:t>How can you remove the image completely if the </a:t>
            </a:r>
            <a:r>
              <a:rPr lang="en-US"/>
              <a:t>width is less than 300px?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503237"/>
            <a:ext cx="216285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In the Book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01378"/>
            <a:ext cx="3155383" cy="364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522" y="1349697"/>
            <a:ext cx="3746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Chapter 8: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The Box Model</a:t>
            </a:r>
          </a:p>
        </p:txBody>
      </p:sp>
    </p:spTree>
    <p:extLst>
      <p:ext uri="{BB962C8B-B14F-4D97-AF65-F5344CB8AC3E}">
        <p14:creationId xmlns:p14="http://schemas.microsoft.com/office/powerpoint/2010/main" val="1024918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4724400" cy="609600"/>
          </a:xfrm>
        </p:spPr>
        <p:txBody>
          <a:bodyPr/>
          <a:lstStyle/>
          <a:p>
            <a:r>
              <a:rPr lang="en-US" dirty="0"/>
              <a:t>Polishing the Ruler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09550"/>
            <a:ext cx="3884236" cy="4686206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3657600" y="1091684"/>
            <a:ext cx="1453595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0078" y="907018"/>
            <a:ext cx="139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303" y="1385042"/>
            <a:ext cx="4205497" cy="3402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small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font-family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Verdana,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Helvetica,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Arial,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sans-serif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line-height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1.6em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h1,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color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#470D09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1.5em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h2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font-size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1.3em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0963" y="2443091"/>
            <a:ext cx="139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More text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3900173" y="2532807"/>
            <a:ext cx="1003600" cy="949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78333" y="1994641"/>
            <a:ext cx="226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Space between lines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4065048" y="2190810"/>
            <a:ext cx="960106" cy="21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3879700" y="2627757"/>
            <a:ext cx="1024073" cy="4108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24" y="3209646"/>
            <a:ext cx="3724000" cy="78187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592" y="3600585"/>
            <a:ext cx="3740405" cy="666767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163852" y="29197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1.6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00356" y="406573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1.0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7470" y="2443091"/>
            <a:ext cx="14505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9984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5" grpId="0"/>
      <p:bldP spid="24" grpId="0"/>
      <p:bldP spid="25" grpId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05000" y="949344"/>
            <a:ext cx="5562600" cy="30702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4600" y="1504950"/>
            <a:ext cx="4267200" cy="198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Box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1800" y="2033885"/>
            <a:ext cx="3352800" cy="9233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Our guarantee: at The Ruler, we're committed to providing you …</a:t>
            </a:r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600200" y="1750639"/>
            <a:ext cx="1447800" cy="5925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156597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Content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229978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Border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4600" y="426523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Padding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0500" y="426523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Margin</a:t>
            </a:r>
          </a:p>
        </p:txBody>
      </p:sp>
      <p:cxnSp>
        <p:nvCxnSpPr>
          <p:cNvPr id="14" name="Straight Arrow Connector 13"/>
          <p:cNvCxnSpPr>
            <a:cxnSpLocks/>
            <a:endCxn id="6" idx="1"/>
          </p:cNvCxnSpPr>
          <p:nvPr/>
        </p:nvCxnSpPr>
        <p:spPr>
          <a:xfrm>
            <a:off x="1524000" y="2490911"/>
            <a:ext cx="990600" cy="46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2971800" y="3240461"/>
            <a:ext cx="228600" cy="10116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4419600" y="3769396"/>
            <a:ext cx="0" cy="4912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80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Box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74832"/>
            <a:ext cx="1524000" cy="990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988398"/>
            <a:ext cx="1219200" cy="7246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000" y="1136253"/>
            <a:ext cx="9144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Verdana" panose="020B0604030504040204" pitchFamily="34" charset="0"/>
              </a:rPr>
              <a:t>Our guarantee: at The Ruler, we're committed to providing you …</a:t>
            </a:r>
            <a:endParaRPr lang="en-US" sz="600" dirty="0"/>
          </a:p>
        </p:txBody>
      </p:sp>
      <p:sp>
        <p:nvSpPr>
          <p:cNvPr id="15" name="Rectangle 14"/>
          <p:cNvSpPr/>
          <p:nvPr/>
        </p:nvSpPr>
        <p:spPr>
          <a:xfrm>
            <a:off x="609600" y="2207597"/>
            <a:ext cx="1219200" cy="7246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62000" y="2355452"/>
            <a:ext cx="9144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Verdana" panose="020B0604030504040204" pitchFamily="34" charset="0"/>
              </a:rPr>
              <a:t>Our guarantee: at The Ruler, we're committed to providing you …</a:t>
            </a:r>
            <a:endParaRPr lang="en-US" sz="600" dirty="0"/>
          </a:p>
        </p:txBody>
      </p:sp>
      <p:sp>
        <p:nvSpPr>
          <p:cNvPr id="19" name="Rectangle 18"/>
          <p:cNvSpPr/>
          <p:nvPr/>
        </p:nvSpPr>
        <p:spPr>
          <a:xfrm>
            <a:off x="792480" y="3169701"/>
            <a:ext cx="9144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Verdana" panose="020B0604030504040204" pitchFamily="34" charset="0"/>
              </a:rPr>
              <a:t>Our guarantee: at The Ruler, we're committed to providing you …</a:t>
            </a:r>
            <a:endParaRPr lang="en-US" sz="600" dirty="0"/>
          </a:p>
        </p:txBody>
      </p:sp>
      <p:sp>
        <p:nvSpPr>
          <p:cNvPr id="18" name="Rectangle 17"/>
          <p:cNvSpPr/>
          <p:nvPr/>
        </p:nvSpPr>
        <p:spPr>
          <a:xfrm>
            <a:off x="792480" y="3169700"/>
            <a:ext cx="914400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57200" y="3855720"/>
            <a:ext cx="1371600" cy="838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4040941"/>
            <a:ext cx="9144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Verdana" panose="020B0604030504040204" pitchFamily="34" charset="0"/>
              </a:rPr>
              <a:t>Our guarantee: at The Ruler, we're committed to providing you …</a:t>
            </a:r>
            <a:endParaRPr lang="en-US" sz="600" dirty="0"/>
          </a:p>
        </p:txBody>
      </p:sp>
      <p:sp>
        <p:nvSpPr>
          <p:cNvPr id="23" name="TextBox 22"/>
          <p:cNvSpPr txBox="1"/>
          <p:nvPr/>
        </p:nvSpPr>
        <p:spPr>
          <a:xfrm>
            <a:off x="2004060" y="991395"/>
            <a:ext cx="176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Margin, Border, Padding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04060" y="2353371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Border, Padding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04060" y="3150989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Border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04060" y="3948607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Margin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220" y="878670"/>
            <a:ext cx="4702780" cy="3876893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869720" y="819887"/>
            <a:ext cx="1249515" cy="3370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06963" y="2647950"/>
            <a:ext cx="2241437" cy="1691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5119235" y="4326388"/>
            <a:ext cx="1836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2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18" grpId="0" animBg="1"/>
      <p:bldP spid="20" grpId="0" animBg="1"/>
      <p:bldP spid="22" grpId="0" animBg="1"/>
      <p:bldP spid="23" grpId="0"/>
      <p:bldP spid="24" grpId="0"/>
      <p:bldP spid="25" grpId="0"/>
      <p:bldP spid="26" grpId="0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Box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74832"/>
            <a:ext cx="1524000" cy="990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988398"/>
            <a:ext cx="1219200" cy="7246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000" y="1136253"/>
            <a:ext cx="9144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Verdana" panose="020B0604030504040204" pitchFamily="34" charset="0"/>
              </a:rPr>
              <a:t>Our guarantee: at The Ruler, we're committed to providing you …</a:t>
            </a:r>
            <a:endParaRPr lang="en-US" sz="600" dirty="0"/>
          </a:p>
        </p:txBody>
      </p:sp>
      <p:sp>
        <p:nvSpPr>
          <p:cNvPr id="8" name="Rectangle 7"/>
          <p:cNvSpPr/>
          <p:nvPr/>
        </p:nvSpPr>
        <p:spPr>
          <a:xfrm>
            <a:off x="434340" y="2073513"/>
            <a:ext cx="1524000" cy="990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609600" y="2169557"/>
            <a:ext cx="1219200" cy="783194"/>
          </a:xfrm>
          <a:prstGeom prst="roundRect">
            <a:avLst>
              <a:gd name="adj" fmla="val 19726"/>
            </a:avLst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9140" y="2334934"/>
            <a:ext cx="9144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Verdana" panose="020B0604030504040204" pitchFamily="34" charset="0"/>
              </a:rPr>
              <a:t>Our guarantee: at The Ruler, we're committed to providing you …</a:t>
            </a:r>
            <a:endParaRPr lang="en-US" sz="600" dirty="0"/>
          </a:p>
        </p:txBody>
      </p:sp>
      <p:sp>
        <p:nvSpPr>
          <p:cNvPr id="12" name="Rectangle 11"/>
          <p:cNvSpPr/>
          <p:nvPr/>
        </p:nvSpPr>
        <p:spPr>
          <a:xfrm>
            <a:off x="6377940" y="769740"/>
            <a:ext cx="2263140" cy="990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69480" y="883306"/>
            <a:ext cx="1219200" cy="7246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21880" y="1031161"/>
            <a:ext cx="9144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Verdana" panose="020B0604030504040204" pitchFamily="34" charset="0"/>
              </a:rPr>
              <a:t>Our guarantee: at The Ruler, we're committed to providing you …</a:t>
            </a:r>
            <a:endParaRPr lang="en-US" sz="600" dirty="0"/>
          </a:p>
        </p:txBody>
      </p:sp>
      <p:sp>
        <p:nvSpPr>
          <p:cNvPr id="15" name="Rectangle 14"/>
          <p:cNvSpPr/>
          <p:nvPr/>
        </p:nvSpPr>
        <p:spPr>
          <a:xfrm>
            <a:off x="7117080" y="2117723"/>
            <a:ext cx="1524000" cy="990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36130" y="2142816"/>
            <a:ext cx="1219200" cy="7246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12355" y="2377002"/>
            <a:ext cx="914400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Verdana" panose="020B0604030504040204" pitchFamily="34" charset="0"/>
              </a:rPr>
              <a:t>Our guarantee: at The Ruler, we're committed to providing you …</a:t>
            </a:r>
            <a:endParaRPr lang="en-US" sz="600" dirty="0"/>
          </a:p>
        </p:txBody>
      </p:sp>
      <p:sp>
        <p:nvSpPr>
          <p:cNvPr id="18" name="Rectangle 17"/>
          <p:cNvSpPr/>
          <p:nvPr/>
        </p:nvSpPr>
        <p:spPr>
          <a:xfrm>
            <a:off x="3040380" y="2769929"/>
            <a:ext cx="1219200" cy="20123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92780" y="2922329"/>
            <a:ext cx="914400" cy="1707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45180" y="3037105"/>
            <a:ext cx="609600" cy="1477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txBody>
          <a:bodyPr wrap="square">
            <a:no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Verdana" panose="020B0604030504040204" pitchFamily="34" charset="0"/>
              </a:rPr>
              <a:t>Our guarantee: at The Ruler, we're committed to providing you …</a:t>
            </a:r>
            <a:endParaRPr lang="en-US" sz="6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2640" y="1716554"/>
            <a:ext cx="176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Border colors and styles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57800" y="1846599"/>
            <a:ext cx="176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Individual left, right, top, bottom values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67200" y="348615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Content width</a:t>
            </a:r>
          </a:p>
        </p:txBody>
      </p:sp>
    </p:spTree>
    <p:extLst>
      <p:ext uri="{BB962C8B-B14F-4D97-AF65-F5344CB8AC3E}">
        <p14:creationId xmlns:p14="http://schemas.microsoft.com/office/powerpoint/2010/main" val="66901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49494"/>
            <a:ext cx="5122920" cy="47244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" y="149494"/>
            <a:ext cx="3733800" cy="1066800"/>
          </a:xfrm>
        </p:spPr>
        <p:txBody>
          <a:bodyPr/>
          <a:lstStyle/>
          <a:p>
            <a:r>
              <a:rPr lang="en-US" dirty="0"/>
              <a:t>Satisfaction Guaranteed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4810" y="1428750"/>
            <a:ext cx="3429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Box with ragged border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Image in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Different font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Indentions within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Indentions outside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276600" y="1657350"/>
            <a:ext cx="849726" cy="4711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2577545" y="2260036"/>
            <a:ext cx="1694778" cy="912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2234645" y="2674044"/>
            <a:ext cx="2375775" cy="2025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3457815" y="2996773"/>
            <a:ext cx="891348" cy="4547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3457815" y="3141490"/>
            <a:ext cx="1596998" cy="3100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50664" y="2896881"/>
            <a:ext cx="468086" cy="11540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3550664" y="2853979"/>
            <a:ext cx="4297936" cy="12006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2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45677"/>
            <a:ext cx="3648076" cy="475414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1"/>
            <a:ext cx="5029200" cy="609600"/>
          </a:xfrm>
        </p:spPr>
        <p:txBody>
          <a:bodyPr/>
          <a:lstStyle/>
          <a:p>
            <a:r>
              <a:rPr lang="en-US" dirty="0"/>
              <a:t>Basic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6275" y="1200150"/>
            <a:ext cx="3657600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&lt;p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"guarantee"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Our guarantee: at The Ruler ...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 the most ridiculous request.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&lt;/p&gt;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275" y="874059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index.html</a:t>
            </a:r>
          </a:p>
        </p:txBody>
      </p:sp>
      <p:pic>
        <p:nvPicPr>
          <p:cNvPr id="1026" name="Picture 2" descr="Image result for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2" y="931209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6275" y="2800350"/>
            <a:ext cx="35814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.guarantee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border-style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solid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border-width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1px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background-color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#e5b5b5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275" y="2474259"/>
            <a:ext cx="12954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rusty.css</a:t>
            </a:r>
          </a:p>
        </p:txBody>
      </p:sp>
      <p:pic>
        <p:nvPicPr>
          <p:cNvPr id="11" name="Picture 2" descr="Image result for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2" y="2531409"/>
            <a:ext cx="173026" cy="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10776</TotalTime>
  <Words>1241</Words>
  <Application>Microsoft Office PowerPoint</Application>
  <PresentationFormat>On-screen Show (16:9)</PresentationFormat>
  <Paragraphs>336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Consolas</vt:lpstr>
      <vt:lpstr>Palatino Linotype</vt:lpstr>
      <vt:lpstr>Times New Roman</vt:lpstr>
      <vt:lpstr>Verdana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The Box Model</vt:lpstr>
      <vt:lpstr>See Also</vt:lpstr>
      <vt:lpstr>In the Book</vt:lpstr>
      <vt:lpstr>Polishing the Ruler</vt:lpstr>
      <vt:lpstr>The Box Model</vt:lpstr>
      <vt:lpstr>The Box Model</vt:lpstr>
      <vt:lpstr>The Box Model</vt:lpstr>
      <vt:lpstr>Satisfaction Guaranteed</vt:lpstr>
      <vt:lpstr>Basic Structure</vt:lpstr>
      <vt:lpstr>Spacing</vt:lpstr>
      <vt:lpstr>Font</vt:lpstr>
      <vt:lpstr>Background Image</vt:lpstr>
      <vt:lpstr>Background Image</vt:lpstr>
      <vt:lpstr>Background Image</vt:lpstr>
      <vt:lpstr>Additional Spacing</vt:lpstr>
      <vt:lpstr>Individual Spacing</vt:lpstr>
      <vt:lpstr>Borders</vt:lpstr>
      <vt:lpstr>Borders</vt:lpstr>
      <vt:lpstr>Border Radius</vt:lpstr>
      <vt:lpstr>Rusty Ruler</vt:lpstr>
      <vt:lpstr>The “id” Attribute</vt:lpstr>
      <vt:lpstr>Multiple Stylesheets</vt:lpstr>
      <vt:lpstr>Media Queries</vt:lpstr>
      <vt:lpstr>Media Queries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359</cp:revision>
  <cp:lastPrinted>2015-07-06T21:44:19Z</cp:lastPrinted>
  <dcterms:created xsi:type="dcterms:W3CDTF">2015-07-04T21:12:26Z</dcterms:created>
  <dcterms:modified xsi:type="dcterms:W3CDTF">2017-05-28T16:45:11Z</dcterms:modified>
</cp:coreProperties>
</file>